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876" r:id="rId2"/>
    <p:sldMasterId id="2147483888" r:id="rId3"/>
  </p:sldMasterIdLst>
  <p:handoutMasterIdLst>
    <p:handoutMasterId r:id="rId29"/>
  </p:handoutMasterIdLst>
  <p:sldIdLst>
    <p:sldId id="261" r:id="rId4"/>
    <p:sldId id="263" r:id="rId5"/>
    <p:sldId id="265" r:id="rId6"/>
    <p:sldId id="267" r:id="rId7"/>
    <p:sldId id="266" r:id="rId8"/>
    <p:sldId id="268" r:id="rId9"/>
    <p:sldId id="271" r:id="rId10"/>
    <p:sldId id="269" r:id="rId11"/>
    <p:sldId id="270" r:id="rId12"/>
    <p:sldId id="272" r:id="rId13"/>
    <p:sldId id="286" r:id="rId14"/>
    <p:sldId id="287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75" r:id="rId27"/>
    <p:sldId id="26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B91C"/>
    <a:srgbClr val="3E1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660"/>
  </p:normalViewPr>
  <p:slideViewPr>
    <p:cSldViewPr>
      <p:cViewPr varScale="1">
        <p:scale>
          <a:sx n="65" d="100"/>
          <a:sy n="65" d="100"/>
        </p:scale>
        <p:origin x="123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A7FFA-9C7D-4904-B194-7068A58B52C8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CE9EA-45A7-4B87-9254-7BF291429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4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3DD9D-53AC-4C93-BB57-4ED17F162C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217CA-6A66-4A44-8B9B-64F4596C5E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EE56E-13ED-4EBD-A411-015B1E3B4F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C0222-378F-4508-9679-2314104778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4D5AD-ABAB-49B3-97CC-1740206474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5D24A-418B-4AE8-97B5-7AA8EE6710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DA04C-27B6-4689-99C7-0FC29B9BCE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5FB1F-C10C-41FC-932A-1DEEE61D9F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36226-DD41-4C9D-8102-16B7E2D99C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0BF3-13D1-4E97-B6C8-D15CE951B1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101D8-5EA7-439B-9D73-60F3473FB2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533400"/>
            <a:ext cx="8153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153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807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07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Rockwell" panose="02060603020205020403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单击此处编辑母版文本样式</a:t>
            </a:r>
          </a:p>
          <a:p>
            <a:pPr lvl="1"/>
            <a:r>
              <a:rPr lang="en-US" smtClean="0"/>
              <a:t>第二级</a:t>
            </a:r>
          </a:p>
          <a:p>
            <a:pPr lvl="2"/>
            <a:r>
              <a:rPr lang="en-US" smtClean="0"/>
              <a:t>第三级</a:t>
            </a:r>
          </a:p>
          <a:p>
            <a:pPr lvl="3"/>
            <a:r>
              <a:rPr lang="en-US" smtClean="0"/>
              <a:t>第四级</a:t>
            </a:r>
          </a:p>
          <a:p>
            <a:pPr lvl="4"/>
            <a:r>
              <a:rPr lang="en-US" smtClean="0"/>
              <a:t>第五级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6C3FA96-16B8-474E-959B-2A4662EAE4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gxedo.com/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gxedo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gxedo.com/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clouds.com/" TargetMode="External"/><Relationship Id="rId2" Type="http://schemas.openxmlformats.org/officeDocument/2006/relationships/hyperlink" Target="http://www.tagul.com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jasondavies.com/wordcloud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tagul.com/" TargetMode="External"/><Relationship Id="rId2" Type="http://schemas.openxmlformats.org/officeDocument/2006/relationships/hyperlink" Target="https://www.youtube.com/watch?v=P8pCZaFv0Ks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esoriano3\Documents\Profa.%20Elsie%20J.%20Soriano%20Ruiz%20-2014\TALLERES\Tagul%20-%20Word%20Clouds\Lista%20focalizada.docx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8077200" cy="914400"/>
          </a:xfrm>
        </p:spPr>
        <p:txBody>
          <a:bodyPr/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U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niversidad Metropolitana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Centro Universitario de Aguadilla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1793" y="2383304"/>
            <a:ext cx="760041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err="1" smtClean="0">
                <a:ln w="0"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1397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Tecnología</a:t>
            </a:r>
            <a:r>
              <a:rPr lang="en-US" sz="4000" b="1" cap="none" spc="50" dirty="0" smtClean="0">
                <a:ln w="0"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1397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en-US" sz="4000" b="1" cap="none" spc="50" dirty="0" err="1" smtClean="0">
                <a:ln w="0"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1397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transformadora</a:t>
            </a:r>
            <a:r>
              <a:rPr lang="en-US" sz="4000" b="1" cap="none" spc="50" dirty="0" smtClean="0">
                <a:ln w="0"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1397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:</a:t>
            </a:r>
          </a:p>
          <a:p>
            <a:pPr algn="ctr"/>
            <a:r>
              <a:rPr lang="en-US" sz="4000" b="1" spc="50" dirty="0">
                <a:ln w="0"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1397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d</a:t>
            </a:r>
            <a:r>
              <a:rPr lang="en-US" sz="4000" b="1" cap="none" spc="50" dirty="0" smtClean="0">
                <a:ln w="0"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1397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e la </a:t>
            </a:r>
            <a:r>
              <a:rPr lang="en-US" sz="4000" b="1" cap="none" spc="50" dirty="0" err="1" smtClean="0">
                <a:ln w="0"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1397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Lista</a:t>
            </a:r>
            <a:r>
              <a:rPr lang="en-US" sz="4000" b="1" cap="none" spc="50" dirty="0" smtClean="0">
                <a:ln w="0"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1397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en-US" sz="4000" b="1" cap="none" spc="50" dirty="0" err="1" smtClean="0">
                <a:ln w="0"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1397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Focalizada</a:t>
            </a:r>
            <a:endParaRPr lang="en-US" sz="4000" b="1" spc="50" dirty="0">
              <a:ln w="0">
                <a:solidFill>
                  <a:srgbClr val="FFFF00"/>
                </a:solidFill>
              </a:ln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139700" dir="2700000" algn="tl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  <a:p>
            <a:pPr algn="ctr"/>
            <a:r>
              <a:rPr lang="en-US" sz="4000" b="1" cap="none" spc="50" dirty="0" smtClean="0">
                <a:ln w="0"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1397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a </a:t>
            </a:r>
            <a:r>
              <a:rPr lang="en-US" sz="4000" b="1" cap="none" spc="50" dirty="0" err="1" smtClean="0">
                <a:ln w="0"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1397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las</a:t>
            </a:r>
            <a:r>
              <a:rPr lang="en-US" sz="4000" b="1" cap="none" spc="50" dirty="0" smtClean="0">
                <a:ln w="0"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1397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en-US" sz="4000" b="1" cap="none" spc="50" dirty="0" err="1" smtClean="0">
                <a:ln w="0"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1397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Nubes</a:t>
            </a:r>
            <a:r>
              <a:rPr lang="en-US" sz="4000" b="1" cap="none" spc="50" dirty="0" smtClean="0">
                <a:ln w="0"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1397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 de </a:t>
            </a:r>
            <a:r>
              <a:rPr lang="en-US" sz="4000" b="1" cap="none" spc="50" dirty="0" err="1" smtClean="0">
                <a:ln w="0"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1397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Palabras</a:t>
            </a:r>
            <a:endParaRPr lang="en-US" sz="4000" b="1" cap="none" spc="50" dirty="0">
              <a:ln w="0">
                <a:solidFill>
                  <a:srgbClr val="FFFF00"/>
                </a:solidFill>
              </a:ln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139700" dir="2700000" algn="tl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05161" y="5486400"/>
            <a:ext cx="427552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50" dirty="0" err="1" smtClean="0">
                <a:ln w="0">
                  <a:noFill/>
                </a:ln>
                <a:solidFill>
                  <a:srgbClr val="3E1F00"/>
                </a:solidFill>
                <a:effectLst/>
                <a:latin typeface="Pristina" panose="03060402040406080204" pitchFamily="66" charset="0"/>
              </a:rPr>
              <a:t>Profa</a:t>
            </a:r>
            <a:r>
              <a:rPr lang="en-US" sz="2800" b="1" cap="none" spc="50" dirty="0" smtClean="0">
                <a:ln w="0">
                  <a:noFill/>
                </a:ln>
                <a:solidFill>
                  <a:srgbClr val="3E1F00"/>
                </a:solidFill>
                <a:effectLst/>
                <a:latin typeface="Pristina" panose="03060402040406080204" pitchFamily="66" charset="0"/>
              </a:rPr>
              <a:t>. Elsie J. Soriano Ruiz</a:t>
            </a:r>
          </a:p>
          <a:p>
            <a:pPr algn="ctr"/>
            <a:r>
              <a:rPr lang="en-US" sz="2800" b="1" spc="50" dirty="0" smtClean="0">
                <a:ln w="0">
                  <a:noFill/>
                </a:ln>
                <a:solidFill>
                  <a:srgbClr val="3E1F00"/>
                </a:solidFill>
                <a:effectLst/>
                <a:latin typeface="Pristina" panose="03060402040406080204" pitchFamily="66" charset="0"/>
              </a:rPr>
              <a:t>Oficina de Avalúo del Aprendizaje</a:t>
            </a:r>
            <a:endParaRPr lang="en-US" sz="2800" b="1" cap="none" spc="50" dirty="0">
              <a:ln w="0">
                <a:noFill/>
              </a:ln>
              <a:solidFill>
                <a:srgbClr val="3E1F00"/>
              </a:solidFill>
              <a:effectLst/>
              <a:latin typeface="Pristina" panose="0306040204040608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17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26670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En </a:t>
            </a:r>
            <a:r>
              <a:rPr lang="en-US" dirty="0" err="1" smtClean="0"/>
              <a:t>lugar</a:t>
            </a:r>
            <a:r>
              <a:rPr lang="en-US" dirty="0" smtClean="0"/>
              <a:t> de </a:t>
            </a:r>
            <a:r>
              <a:rPr lang="en-US" dirty="0" err="1" smtClean="0"/>
              <a:t>imprimir</a:t>
            </a:r>
            <a:r>
              <a:rPr lang="en-US" dirty="0" smtClean="0"/>
              <a:t> el </a:t>
            </a:r>
            <a:r>
              <a:rPr lang="en-US" dirty="0" err="1" smtClean="0"/>
              <a:t>ejercicio</a:t>
            </a:r>
            <a:r>
              <a:rPr lang="en-US" dirty="0" smtClean="0"/>
              <a:t>, </a:t>
            </a:r>
            <a:r>
              <a:rPr lang="en-US" dirty="0" err="1" smtClean="0"/>
              <a:t>pida</a:t>
            </a:r>
            <a:r>
              <a:rPr lang="en-US" dirty="0" smtClean="0"/>
              <a:t> a los </a:t>
            </a:r>
            <a:r>
              <a:rPr lang="en-US" dirty="0" err="1" smtClean="0"/>
              <a:t>estudiantes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accedan</a:t>
            </a:r>
            <a:r>
              <a:rPr lang="en-US" dirty="0" smtClean="0"/>
              <a:t> a: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3600" dirty="0" smtClean="0">
                <a:solidFill>
                  <a:srgbClr val="FF0000"/>
                </a:solidFill>
              </a:rPr>
              <a:t>www.tagxedo.com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4711005"/>
            <a:ext cx="5410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indent="-1200150">
              <a:buNone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NOTA: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</a:rPr>
              <a:t>Esta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</a:rPr>
              <a:t>aplicación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solo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</a:rPr>
              <a:t>funciona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con el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</a:rPr>
              <a:t>buscador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Mozilla-Firefox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026" name="Picture 2" descr="http://2.bp.blogspot.com/-eT1DHuw6OIQ/UyxSpz_2G-I/AAAAAAAAGR8/oRJl_kowJso/s1600/mozilla_firefox_upda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800600"/>
            <a:ext cx="2995612" cy="1144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85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228600" y="1524000"/>
            <a:ext cx="8610600" cy="5181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077200" cy="4343400"/>
          </a:xfrm>
        </p:spPr>
        <p:txBody>
          <a:bodyPr/>
          <a:lstStyle/>
          <a:p>
            <a:pPr marL="0" indent="0" algn="ctr">
              <a:buNone/>
            </a:pPr>
            <a:r>
              <a:rPr lang="es-PR" sz="2800" b="1" dirty="0"/>
              <a:t>Lista </a:t>
            </a:r>
            <a:r>
              <a:rPr lang="es-PR" sz="2800" b="1" dirty="0" smtClean="0"/>
              <a:t>Focalizada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>
              <a:buNone/>
            </a:pPr>
            <a:r>
              <a:rPr lang="es-PR" sz="2800" b="1" dirty="0" smtClean="0"/>
              <a:t>Instrucciones:</a:t>
            </a:r>
            <a:r>
              <a:rPr lang="en-US" sz="2800" dirty="0"/>
              <a:t>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Accede a </a:t>
            </a:r>
            <a:r>
              <a:rPr lang="en-US" sz="2800" dirty="0" smtClean="0">
                <a:hlinkClick r:id="rId2"/>
              </a:rPr>
              <a:t>www.tagxedo.com</a:t>
            </a:r>
            <a:r>
              <a:rPr lang="en-US" sz="2800" dirty="0" smtClean="0"/>
              <a:t> y </a:t>
            </a:r>
            <a:r>
              <a:rPr lang="en-US" sz="2800" dirty="0" err="1" smtClean="0"/>
              <a:t>crea</a:t>
            </a:r>
            <a:r>
              <a:rPr lang="en-US" sz="2800" dirty="0" smtClean="0"/>
              <a:t>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nube</a:t>
            </a:r>
            <a:r>
              <a:rPr lang="en-US" sz="2800" dirty="0" smtClean="0"/>
              <a:t> de palabras </a:t>
            </a:r>
            <a:r>
              <a:rPr lang="en-US" sz="2800" dirty="0" err="1" smtClean="0"/>
              <a:t>utilizando</a:t>
            </a:r>
            <a:r>
              <a:rPr lang="en-US" sz="2800" dirty="0" smtClean="0"/>
              <a:t>, </a:t>
            </a:r>
            <a:r>
              <a:rPr lang="en-US" sz="2800" dirty="0" err="1" smtClean="0"/>
              <a:t>por</a:t>
            </a:r>
            <a:r>
              <a:rPr lang="en-US" sz="2800" dirty="0" smtClean="0"/>
              <a:t> lo </a:t>
            </a:r>
            <a:r>
              <a:rPr lang="en-US" sz="2800" dirty="0" err="1" smtClean="0"/>
              <a:t>menos</a:t>
            </a:r>
            <a:r>
              <a:rPr lang="en-US" sz="2800" dirty="0" smtClean="0"/>
              <a:t>, 20 </a:t>
            </a:r>
            <a:r>
              <a:rPr lang="en-US" sz="2800" dirty="0" err="1" smtClean="0"/>
              <a:t>términos</a:t>
            </a:r>
            <a:r>
              <a:rPr lang="en-US" sz="2800" dirty="0" smtClean="0"/>
              <a:t> o </a:t>
            </a:r>
            <a:r>
              <a:rPr lang="en-US" sz="2800" dirty="0" err="1" smtClean="0"/>
              <a:t>conceptos</a:t>
            </a:r>
            <a:r>
              <a:rPr lang="en-US" sz="2800" dirty="0" smtClean="0"/>
              <a:t> que </a:t>
            </a:r>
            <a:r>
              <a:rPr lang="en-US" sz="2800" dirty="0" err="1" smtClean="0"/>
              <a:t>respondan</a:t>
            </a:r>
            <a:r>
              <a:rPr lang="en-US" sz="2800" dirty="0" smtClean="0"/>
              <a:t> al </a:t>
            </a:r>
            <a:r>
              <a:rPr lang="en-US" sz="2800" dirty="0" err="1" smtClean="0"/>
              <a:t>siguiente</a:t>
            </a:r>
            <a:r>
              <a:rPr lang="en-US" sz="2800" dirty="0" smtClean="0"/>
              <a:t> </a:t>
            </a:r>
            <a:r>
              <a:rPr lang="en-US" sz="2800" dirty="0" err="1" smtClean="0"/>
              <a:t>tema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s-PR" sz="2800" b="1" dirty="0"/>
              <a:t>TEMA:</a:t>
            </a:r>
            <a:r>
              <a:rPr lang="es-PR" sz="2800" dirty="0"/>
              <a:t> </a:t>
            </a:r>
            <a:endParaRPr lang="es-PR" sz="2800" dirty="0" smtClean="0"/>
          </a:p>
          <a:p>
            <a:pPr marL="0" indent="0">
              <a:buNone/>
            </a:pPr>
            <a:r>
              <a:rPr lang="es-PR" sz="2800" u="sng" dirty="0" smtClean="0">
                <a:solidFill>
                  <a:srgbClr val="FF0000"/>
                </a:solidFill>
              </a:rPr>
              <a:t>Usos de la tecnología en la vida del ser humano</a:t>
            </a:r>
            <a:r>
              <a:rPr lang="es-PR" sz="2800" dirty="0" smtClean="0"/>
              <a:t>.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458502" y="152400"/>
            <a:ext cx="4536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¡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Intentémoslo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875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Acceda</a:t>
            </a:r>
            <a:r>
              <a:rPr lang="en-US" dirty="0" smtClean="0"/>
              <a:t> a internet, a </a:t>
            </a:r>
            <a:r>
              <a:rPr lang="en-US" dirty="0" err="1" smtClean="0"/>
              <a:t>través</a:t>
            </a:r>
            <a:r>
              <a:rPr lang="en-US" dirty="0" smtClean="0"/>
              <a:t> del motor de </a:t>
            </a:r>
            <a:r>
              <a:rPr lang="en-US" dirty="0" err="1" smtClean="0"/>
              <a:t>búsqueda</a:t>
            </a:r>
            <a:r>
              <a:rPr lang="en-US" dirty="0" smtClean="0"/>
              <a:t>: “Mozilla-Firefox”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441" y="1964319"/>
            <a:ext cx="2594159" cy="1252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53" y="2987258"/>
            <a:ext cx="5935948" cy="3337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996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3" y="2228850"/>
            <a:ext cx="8334374" cy="47131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078647"/>
            <a:ext cx="8830641" cy="1131153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</a:rPr>
              <a:t>No hay </a:t>
            </a:r>
            <a:r>
              <a:rPr lang="en-US" sz="2800" b="1" dirty="0" err="1" smtClean="0">
                <a:solidFill>
                  <a:schemeClr val="tx1">
                    <a:lumMod val="50000"/>
                  </a:schemeClr>
                </a:solidFill>
              </a:rPr>
              <a:t>que</a:t>
            </a:r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50000"/>
                  </a:schemeClr>
                </a:solidFill>
              </a:rPr>
              <a:t>crear</a:t>
            </a:r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50000"/>
                  </a:schemeClr>
                </a:solidFill>
              </a:rPr>
              <a:t>una</a:t>
            </a:r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50000"/>
                  </a:schemeClr>
                </a:solidFill>
              </a:rPr>
              <a:t>cuenta</a:t>
            </a:r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</a:rPr>
              <a:t> para </a:t>
            </a:r>
            <a:r>
              <a:rPr lang="en-US" sz="2800" b="1" dirty="0" err="1" smtClean="0">
                <a:solidFill>
                  <a:schemeClr val="tx1">
                    <a:lumMod val="50000"/>
                  </a:schemeClr>
                </a:solidFill>
              </a:rPr>
              <a:t>acceder</a:t>
            </a:r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</a:rPr>
              <a:t>Solo </a:t>
            </a:r>
            <a:r>
              <a:rPr lang="en-US" sz="2800" b="1" dirty="0" err="1" smtClean="0">
                <a:solidFill>
                  <a:schemeClr val="tx1">
                    <a:lumMod val="50000"/>
                  </a:schemeClr>
                </a:solidFill>
              </a:rPr>
              <a:t>acceda</a:t>
            </a:r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</a:rPr>
              <a:t> a </a:t>
            </a:r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  <a:hlinkClick r:id="rId3"/>
              </a:rPr>
              <a:t>www.tagxedo.com</a:t>
            </a:r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</a:rPr>
              <a:t> y </a:t>
            </a:r>
            <a:r>
              <a:rPr lang="en-US" sz="2800" b="1" dirty="0" err="1" smtClean="0">
                <a:solidFill>
                  <a:schemeClr val="tx1">
                    <a:lumMod val="50000"/>
                  </a:schemeClr>
                </a:solidFill>
              </a:rPr>
              <a:t>oprima</a:t>
            </a:r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</a:rPr>
              <a:t> “Create”</a:t>
            </a:r>
          </a:p>
          <a:p>
            <a:endParaRPr lang="en-US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1752600" y="2133600"/>
            <a:ext cx="1143000" cy="1905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4648200" y="152400"/>
            <a:ext cx="43348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Comencemos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…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616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5" y="1219200"/>
            <a:ext cx="8058150" cy="990600"/>
          </a:xfrm>
        </p:spPr>
        <p:txBody>
          <a:bodyPr/>
          <a:lstStyle/>
          <a:p>
            <a:r>
              <a:rPr lang="en-US" sz="2800" b="1" dirty="0" smtClean="0"/>
              <a:t>En </a:t>
            </a:r>
            <a:r>
              <a:rPr lang="en-US" sz="2800" b="1" dirty="0" err="1" smtClean="0"/>
              <a:t>Tagxedo</a:t>
            </a:r>
            <a:r>
              <a:rPr lang="en-US" sz="2800" b="1" dirty="0" smtClean="0"/>
              <a:t> – Creator </a:t>
            </a:r>
            <a:r>
              <a:rPr lang="en-US" sz="2800" b="1" dirty="0" err="1" smtClean="0"/>
              <a:t>están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todas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herramientas</a:t>
            </a:r>
            <a:r>
              <a:rPr lang="en-US" sz="2800" b="1" dirty="0" smtClean="0"/>
              <a:t> para </a:t>
            </a:r>
            <a:r>
              <a:rPr lang="en-US" sz="2800" b="1" dirty="0" err="1" smtClean="0"/>
              <a:t>trabajar</a:t>
            </a:r>
            <a:r>
              <a:rPr lang="en-US" sz="2800" b="1" dirty="0" smtClean="0"/>
              <a:t>. </a:t>
            </a:r>
            <a:endParaRPr lang="en-US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54" y="2209800"/>
            <a:ext cx="8041283" cy="4521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381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05000"/>
            <a:ext cx="8867774" cy="4953000"/>
          </a:xfrm>
          <a:prstGeom prst="rect">
            <a:avLst/>
          </a:prstGeom>
          <a:solidFill>
            <a:srgbClr val="E4B91C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295400"/>
            <a:ext cx="8077200" cy="6858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Oprima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“Load” para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escribir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las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palabras</a:t>
            </a: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2590800" y="1723077"/>
            <a:ext cx="304800" cy="201072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477000" y="2328952"/>
            <a:ext cx="2349483" cy="1077218"/>
          </a:xfrm>
          <a:prstGeom prst="rect">
            <a:avLst/>
          </a:prstGeom>
          <a:solidFill>
            <a:srgbClr val="E4B91C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tx1">
                    <a:lumMod val="50000"/>
                  </a:schemeClr>
                </a:solidFill>
              </a:rPr>
              <a:t>Escriba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50000"/>
                  </a:schemeClr>
                </a:solidFill>
              </a:rPr>
              <a:t>las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50000"/>
                  </a:schemeClr>
                </a:solidFill>
              </a:rPr>
              <a:t>palabras</a:t>
            </a:r>
            <a:endParaRPr lang="en-US" sz="1600" b="1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en </a:t>
            </a:r>
            <a:r>
              <a:rPr lang="en-US" sz="1600" b="1" dirty="0" err="1" smtClean="0">
                <a:solidFill>
                  <a:schemeClr val="tx1">
                    <a:lumMod val="50000"/>
                  </a:schemeClr>
                </a:solidFill>
              </a:rPr>
              <a:t>esta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50000"/>
                  </a:schemeClr>
                </a:solidFill>
              </a:rPr>
              <a:t>espacio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en-US" sz="1600" b="1" dirty="0" err="1" smtClean="0">
                <a:solidFill>
                  <a:schemeClr val="tx1">
                    <a:lumMod val="50000"/>
                  </a:schemeClr>
                </a:solidFill>
              </a:rPr>
              <a:t>También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50000"/>
                  </a:schemeClr>
                </a:solidFill>
              </a:rPr>
              <a:t>puede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50000"/>
                  </a:schemeClr>
                </a:solidFill>
              </a:rPr>
              <a:t>buscar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 un </a:t>
            </a:r>
            <a:r>
              <a:rPr lang="en-US" sz="1600" b="1" dirty="0" err="1" smtClean="0">
                <a:solidFill>
                  <a:schemeClr val="tx1">
                    <a:lumMod val="50000"/>
                  </a:schemeClr>
                </a:solidFill>
              </a:rPr>
              <a:t>texto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 en la web</a:t>
            </a:r>
            <a:endParaRPr lang="en-US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5576888" y="3406170"/>
            <a:ext cx="900112" cy="154683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3886201" y="3406170"/>
            <a:ext cx="2590799" cy="97533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124700" y="3581400"/>
            <a:ext cx="1701783" cy="584775"/>
          </a:xfrm>
          <a:prstGeom prst="rect">
            <a:avLst/>
          </a:prstGeom>
          <a:solidFill>
            <a:srgbClr val="E4B91C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Al </a:t>
            </a:r>
            <a:r>
              <a:rPr lang="en-US" sz="1600" b="1" dirty="0" err="1" smtClean="0">
                <a:solidFill>
                  <a:schemeClr val="tx1">
                    <a:lumMod val="50000"/>
                  </a:schemeClr>
                </a:solidFill>
              </a:rPr>
              <a:t>terminar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1600" b="1" dirty="0" err="1" smtClean="0">
                <a:solidFill>
                  <a:schemeClr val="tx1">
                    <a:lumMod val="50000"/>
                  </a:schemeClr>
                </a:solidFill>
              </a:rPr>
              <a:t>oprima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 “submit”</a:t>
            </a:r>
            <a:endParaRPr lang="en-US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7239003" y="4166175"/>
            <a:ext cx="304797" cy="100032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5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83218"/>
            <a:ext cx="8712841" cy="4898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08309"/>
            <a:ext cx="8077200" cy="6096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Cambie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los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colores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en “Theme”</a:t>
            </a: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2971800" y="1676400"/>
            <a:ext cx="2286000" cy="2438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8491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48490"/>
            <a:ext cx="8077200" cy="6096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Cambie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el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tipo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de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letra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58090"/>
            <a:ext cx="8441071" cy="4745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3124200" y="1828800"/>
            <a:ext cx="685800" cy="2362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1683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885" y="1219200"/>
            <a:ext cx="8077200" cy="5334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Cambie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la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dirección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de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las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palabras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88826"/>
            <a:ext cx="8809633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2590800" y="1752600"/>
            <a:ext cx="1524000" cy="2895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5037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077200" cy="6858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Cambie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la forma de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su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nube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de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palabras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05000"/>
            <a:ext cx="8569065" cy="481774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2743200" y="1752600"/>
            <a:ext cx="1371600" cy="3657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4756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752600"/>
            <a:ext cx="8077200" cy="4800600"/>
          </a:xfrm>
        </p:spPr>
        <p:txBody>
          <a:bodyPr/>
          <a:lstStyle/>
          <a:p>
            <a:r>
              <a:rPr lang="en-US" dirty="0" err="1" smtClean="0"/>
              <a:t>Definir</a:t>
            </a:r>
            <a:r>
              <a:rPr lang="en-US" dirty="0" smtClean="0"/>
              <a:t> y </a:t>
            </a:r>
            <a:r>
              <a:rPr lang="en-US" dirty="0" err="1" smtClean="0"/>
              <a:t>repasar</a:t>
            </a:r>
            <a:r>
              <a:rPr lang="en-US" dirty="0" smtClean="0"/>
              <a:t> el </a:t>
            </a:r>
            <a:r>
              <a:rPr lang="en-US" dirty="0" err="1" smtClean="0"/>
              <a:t>uso</a:t>
            </a:r>
            <a:r>
              <a:rPr lang="en-US" dirty="0" smtClean="0"/>
              <a:t> de la </a:t>
            </a:r>
            <a:r>
              <a:rPr lang="en-US" b="1" i="1" dirty="0" err="1" smtClean="0">
                <a:solidFill>
                  <a:srgbClr val="002060"/>
                </a:solidFill>
              </a:rPr>
              <a:t>lista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focalizada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técnica</a:t>
            </a:r>
            <a:r>
              <a:rPr lang="en-US" dirty="0" smtClean="0"/>
              <a:t> de assessment.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dirty="0" err="1" smtClean="0"/>
              <a:t>Conocer</a:t>
            </a:r>
            <a:r>
              <a:rPr lang="en-US" dirty="0" smtClean="0"/>
              <a:t> la </a:t>
            </a:r>
            <a:r>
              <a:rPr lang="en-US" dirty="0" err="1" smtClean="0"/>
              <a:t>plataforma</a:t>
            </a:r>
            <a:r>
              <a:rPr lang="en-US" dirty="0" smtClean="0"/>
              <a:t> de </a:t>
            </a:r>
            <a:r>
              <a:rPr lang="en-US" dirty="0" err="1" smtClean="0"/>
              <a:t>creación</a:t>
            </a:r>
            <a:r>
              <a:rPr lang="en-US" dirty="0" smtClean="0"/>
              <a:t> de </a:t>
            </a:r>
            <a:r>
              <a:rPr lang="en-US" b="1" dirty="0" err="1" smtClean="0">
                <a:solidFill>
                  <a:srgbClr val="C00000"/>
                </a:solidFill>
              </a:rPr>
              <a:t>nubes</a:t>
            </a:r>
            <a:r>
              <a:rPr lang="en-US" b="1" dirty="0" smtClean="0">
                <a:solidFill>
                  <a:srgbClr val="C00000"/>
                </a:solidFill>
              </a:rPr>
              <a:t> de </a:t>
            </a:r>
            <a:r>
              <a:rPr lang="en-US" b="1" dirty="0" err="1" smtClean="0">
                <a:solidFill>
                  <a:srgbClr val="C00000"/>
                </a:solidFill>
              </a:rPr>
              <a:t>palabras</a:t>
            </a:r>
            <a:r>
              <a:rPr lang="en-US" dirty="0" smtClean="0"/>
              <a:t>, </a:t>
            </a:r>
            <a:r>
              <a:rPr lang="en-US" b="1" i="1" dirty="0" err="1" smtClean="0">
                <a:solidFill>
                  <a:srgbClr val="002060"/>
                </a:solidFill>
              </a:rPr>
              <a:t>Tagxedo</a:t>
            </a:r>
            <a:r>
              <a:rPr lang="en-US" dirty="0" smtClean="0"/>
              <a:t>,  </a:t>
            </a:r>
            <a:r>
              <a:rPr lang="en-US" dirty="0" smtClean="0">
                <a:hlinkClick r:id="rId2"/>
              </a:rPr>
              <a:t>www.tagxedo.com</a:t>
            </a:r>
            <a:r>
              <a:rPr lang="en-US" dirty="0" smtClean="0"/>
              <a:t> y </a:t>
            </a:r>
            <a:r>
              <a:rPr lang="en-US" dirty="0" err="1" smtClean="0"/>
              <a:t>así</a:t>
            </a:r>
            <a:r>
              <a:rPr lang="en-US" dirty="0" smtClean="0"/>
              <a:t> </a:t>
            </a:r>
            <a:r>
              <a:rPr lang="en-US" dirty="0" err="1" smtClean="0"/>
              <a:t>crear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lista</a:t>
            </a:r>
            <a:r>
              <a:rPr lang="en-US" dirty="0" smtClean="0"/>
              <a:t> </a:t>
            </a:r>
            <a:r>
              <a:rPr lang="en-US" dirty="0" err="1" smtClean="0"/>
              <a:t>focalizada</a:t>
            </a:r>
            <a:r>
              <a:rPr lang="en-US" dirty="0" smtClean="0"/>
              <a:t> de firma </a:t>
            </a:r>
            <a:r>
              <a:rPr lang="en-US" dirty="0" err="1" smtClean="0"/>
              <a:t>innovadora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dirty="0" err="1" smtClean="0"/>
              <a:t>Realizar</a:t>
            </a:r>
            <a:r>
              <a:rPr lang="en-US" dirty="0" smtClean="0"/>
              <a:t> un </a:t>
            </a:r>
            <a:r>
              <a:rPr lang="en-US" dirty="0" err="1" smtClean="0"/>
              <a:t>pequeño</a:t>
            </a:r>
            <a:r>
              <a:rPr lang="en-US" dirty="0" smtClean="0"/>
              <a:t> </a:t>
            </a:r>
            <a:r>
              <a:rPr lang="en-US" dirty="0" err="1" smtClean="0"/>
              <a:t>ejercicio</a:t>
            </a:r>
            <a:r>
              <a:rPr lang="en-US" dirty="0" smtClean="0"/>
              <a:t> para </a:t>
            </a:r>
            <a:r>
              <a:rPr lang="en-US" dirty="0" err="1" smtClean="0"/>
              <a:t>poner</a:t>
            </a:r>
            <a:r>
              <a:rPr lang="en-US" dirty="0" smtClean="0"/>
              <a:t> en </a:t>
            </a:r>
            <a:r>
              <a:rPr lang="en-US" dirty="0" err="1" smtClean="0"/>
              <a:t>práctica</a:t>
            </a:r>
            <a:r>
              <a:rPr lang="en-US" dirty="0" smtClean="0"/>
              <a:t> lo </a:t>
            </a:r>
            <a:r>
              <a:rPr lang="en-US" dirty="0" err="1" smtClean="0"/>
              <a:t>aprendido</a:t>
            </a:r>
            <a:r>
              <a:rPr lang="en-US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683310" y="67270"/>
            <a:ext cx="3079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Objetivos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103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077200" cy="6096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Guardar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o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compartir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nuestro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trabajo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28800"/>
            <a:ext cx="8458200" cy="4755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2590800" y="1752600"/>
            <a:ext cx="1524000" cy="1905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6629400" y="4953000"/>
            <a:ext cx="1701783" cy="830997"/>
          </a:xfrm>
          <a:prstGeom prst="rect">
            <a:avLst/>
          </a:prstGeom>
          <a:solidFill>
            <a:srgbClr val="E4B91C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tx1">
                    <a:lumMod val="50000"/>
                  </a:schemeClr>
                </a:solidFill>
              </a:rPr>
              <a:t>Seleccione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 la </a:t>
            </a:r>
            <a:r>
              <a:rPr lang="en-US" sz="1600" b="1" dirty="0" err="1" smtClean="0">
                <a:solidFill>
                  <a:schemeClr val="tx1">
                    <a:lumMod val="50000"/>
                  </a:schemeClr>
                </a:solidFill>
              </a:rPr>
              <a:t>opción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: </a:t>
            </a:r>
          </a:p>
          <a:p>
            <a:pPr algn="ctr"/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500KP JPG</a:t>
            </a:r>
            <a:endParaRPr lang="en-US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 bwMode="auto">
          <a:xfrm flipH="1" flipV="1">
            <a:off x="5181600" y="3868951"/>
            <a:ext cx="1447800" cy="14995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2694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649" y="1347054"/>
            <a:ext cx="8077200" cy="1091345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Guarde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su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trabajo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en un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lugar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que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recuerde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para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luego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utilizarlo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2541711"/>
            <a:ext cx="7677150" cy="431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7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077200" cy="6096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Luego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de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guardarlo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puede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compartirlo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...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05000"/>
            <a:ext cx="8586787" cy="482771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5029200" y="1752600"/>
            <a:ext cx="990600" cy="1981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4923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077200" cy="6096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Producto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final...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447800"/>
            <a:ext cx="5051729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132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800600"/>
          </a:xfrm>
        </p:spPr>
        <p:txBody>
          <a:bodyPr/>
          <a:lstStyle/>
          <a:p>
            <a:r>
              <a:rPr lang="en-US" dirty="0" err="1" smtClean="0"/>
              <a:t>Otras</a:t>
            </a:r>
            <a:r>
              <a:rPr lang="en-US" dirty="0" smtClean="0"/>
              <a:t> </a:t>
            </a:r>
            <a:r>
              <a:rPr lang="en-US" dirty="0" err="1" smtClean="0"/>
              <a:t>alternativas</a:t>
            </a:r>
            <a:r>
              <a:rPr lang="en-US" dirty="0" smtClean="0"/>
              <a:t> para </a:t>
            </a:r>
            <a:r>
              <a:rPr lang="en-US" dirty="0" err="1" smtClean="0"/>
              <a:t>crear</a:t>
            </a:r>
            <a:r>
              <a:rPr lang="en-US" dirty="0" smtClean="0"/>
              <a:t> “word clouds”</a:t>
            </a:r>
          </a:p>
          <a:p>
            <a:pPr lvl="1"/>
            <a:r>
              <a:rPr lang="en-US" dirty="0">
                <a:hlinkClick r:id="rId2"/>
              </a:rPr>
              <a:t>http://www.wordle.net/</a:t>
            </a:r>
          </a:p>
          <a:p>
            <a:pPr lvl="1"/>
            <a:r>
              <a:rPr lang="en-US" dirty="0" smtClean="0">
                <a:hlinkClick r:id="rId2"/>
              </a:rPr>
              <a:t>www.tagul.com</a:t>
            </a:r>
            <a:r>
              <a:rPr lang="en-US" dirty="0" smtClean="0"/>
              <a:t> </a:t>
            </a:r>
          </a:p>
          <a:p>
            <a:pPr lvl="1"/>
            <a:r>
              <a:rPr lang="en-US" dirty="0">
                <a:hlinkClick r:id="rId3"/>
              </a:rPr>
              <a:t>http://www.wordclouds.com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pPr lvl="1"/>
            <a:r>
              <a:rPr lang="en-US" dirty="0">
                <a:hlinkClick r:id="rId4"/>
              </a:rPr>
              <a:t>https://www.jasondavies.com/wordcloud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7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Referencias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077200" cy="4343400"/>
          </a:xfrm>
        </p:spPr>
        <p:txBody>
          <a:bodyPr/>
          <a:lstStyle/>
          <a:p>
            <a:pPr marL="914400" indent="-914400">
              <a:buNone/>
            </a:pPr>
            <a:r>
              <a:rPr lang="en-US" sz="2800" dirty="0"/>
              <a:t>librarygirl123. (2012, 30 de mayo). </a:t>
            </a:r>
            <a:r>
              <a:rPr lang="en-US" sz="2800" dirty="0" err="1"/>
              <a:t>Tagxedo</a:t>
            </a:r>
            <a:r>
              <a:rPr lang="en-US" sz="2800" dirty="0"/>
              <a:t> </a:t>
            </a:r>
            <a:r>
              <a:rPr lang="en-US" sz="2800" dirty="0" err="1"/>
              <a:t>turorial</a:t>
            </a:r>
            <a:r>
              <a:rPr lang="en-US" sz="2800" dirty="0"/>
              <a:t>. [</a:t>
            </a:r>
            <a:r>
              <a:rPr lang="en-US" sz="2800" dirty="0" err="1"/>
              <a:t>Archivo</a:t>
            </a:r>
            <a:r>
              <a:rPr lang="en-US" sz="2800" dirty="0"/>
              <a:t> de video]. </a:t>
            </a:r>
            <a:r>
              <a:rPr lang="en-US" sz="2800" dirty="0" err="1"/>
              <a:t>Recuperado</a:t>
            </a:r>
            <a:r>
              <a:rPr lang="en-US" sz="2800" dirty="0"/>
              <a:t> de </a:t>
            </a:r>
            <a:r>
              <a:rPr lang="en-US" sz="2800" dirty="0">
                <a:hlinkClick r:id="rId2"/>
              </a:rPr>
              <a:t>https://www.youtube.com/watch?v=P8pCZaFv0Ks</a:t>
            </a:r>
            <a:r>
              <a:rPr lang="en-US" sz="2800" dirty="0"/>
              <a:t> </a:t>
            </a:r>
            <a:endParaRPr lang="en-US" sz="2800" dirty="0">
              <a:hlinkClick r:id="rId3"/>
            </a:endParaRPr>
          </a:p>
          <a:p>
            <a:pPr marL="914400" indent="-914400">
              <a:buNone/>
            </a:pPr>
            <a:endParaRPr lang="es-ES" sz="1400" dirty="0" smtClean="0"/>
          </a:p>
          <a:p>
            <a:pPr marL="914400" indent="-914400">
              <a:buNone/>
            </a:pPr>
            <a:r>
              <a:rPr lang="es-ES" sz="2800" dirty="0" smtClean="0"/>
              <a:t>Rodriguez-Irlanda</a:t>
            </a:r>
            <a:r>
              <a:rPr lang="es-ES" sz="2800" dirty="0"/>
              <a:t>, D. (2003). </a:t>
            </a:r>
            <a:r>
              <a:rPr lang="es-ES" sz="2800" dirty="0" smtClean="0"/>
              <a:t>Medición,  Assessment </a:t>
            </a:r>
            <a:r>
              <a:rPr lang="es-ES" sz="2800" dirty="0"/>
              <a:t>y </a:t>
            </a:r>
            <a:r>
              <a:rPr lang="es-ES" sz="2800" dirty="0" smtClean="0"/>
              <a:t>Evaluación </a:t>
            </a:r>
            <a:r>
              <a:rPr lang="es-ES" sz="2800" dirty="0"/>
              <a:t>del </a:t>
            </a:r>
            <a:r>
              <a:rPr lang="es-ES" sz="2800" dirty="0" smtClean="0"/>
              <a:t>Aprovechamiento Académico </a:t>
            </a:r>
            <a:r>
              <a:rPr lang="es-ES" sz="2800" dirty="0"/>
              <a:t>(7ma. Ed.) Hato Rey, PR: Publicaciones Puertorriqueñas</a:t>
            </a:r>
            <a:r>
              <a:rPr lang="es-ES" sz="2800" dirty="0" smtClean="0"/>
              <a:t>.</a:t>
            </a:r>
            <a:endParaRPr lang="en-US" sz="2800" dirty="0" smtClean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37469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077200" cy="4572000"/>
          </a:xfrm>
        </p:spPr>
        <p:txBody>
          <a:bodyPr/>
          <a:lstStyle/>
          <a:p>
            <a:r>
              <a:rPr lang="en-US" sz="2800" dirty="0" smtClean="0"/>
              <a:t>Las </a:t>
            </a:r>
            <a:r>
              <a:rPr lang="en-US" sz="2800" dirty="0" err="1" smtClean="0"/>
              <a:t>nuevas</a:t>
            </a:r>
            <a:r>
              <a:rPr lang="en-US" sz="2800" dirty="0" smtClean="0"/>
              <a:t> </a:t>
            </a:r>
            <a:r>
              <a:rPr lang="en-US" sz="2800" dirty="0" err="1" smtClean="0"/>
              <a:t>tecnologías</a:t>
            </a:r>
            <a:r>
              <a:rPr lang="en-US" sz="2800" dirty="0" smtClean="0"/>
              <a:t> de </a:t>
            </a:r>
            <a:r>
              <a:rPr lang="en-US" sz="2800" dirty="0" err="1" smtClean="0"/>
              <a:t>información</a:t>
            </a:r>
            <a:r>
              <a:rPr lang="en-US" sz="2800" dirty="0" smtClean="0"/>
              <a:t> y </a:t>
            </a:r>
            <a:r>
              <a:rPr lang="en-US" sz="2800" dirty="0" err="1" smtClean="0"/>
              <a:t>comunicación</a:t>
            </a:r>
            <a:r>
              <a:rPr lang="en-US" sz="2800" dirty="0" smtClean="0"/>
              <a:t> (TIC), </a:t>
            </a:r>
            <a:r>
              <a:rPr lang="en-US" sz="2800" dirty="0" err="1" smtClean="0"/>
              <a:t>han</a:t>
            </a:r>
            <a:r>
              <a:rPr lang="en-US" sz="2800" dirty="0" smtClean="0"/>
              <a:t> </a:t>
            </a:r>
            <a:r>
              <a:rPr lang="en-US" sz="2800" dirty="0" err="1" smtClean="0"/>
              <a:t>provocado</a:t>
            </a:r>
            <a:r>
              <a:rPr lang="en-US" sz="2800" dirty="0" smtClean="0"/>
              <a:t> </a:t>
            </a:r>
            <a:r>
              <a:rPr lang="en-US" sz="2800" dirty="0" err="1" smtClean="0"/>
              <a:t>cambios</a:t>
            </a:r>
            <a:r>
              <a:rPr lang="en-US" sz="2800" dirty="0" smtClean="0"/>
              <a:t> en el </a:t>
            </a:r>
            <a:r>
              <a:rPr lang="en-US" sz="2800" dirty="0" err="1" smtClean="0"/>
              <a:t>proceso</a:t>
            </a:r>
            <a:r>
              <a:rPr lang="en-US" sz="2800" dirty="0" smtClean="0"/>
              <a:t> de </a:t>
            </a:r>
            <a:r>
              <a:rPr lang="en-US" sz="2800" dirty="0" err="1" smtClean="0"/>
              <a:t>enseñanza</a:t>
            </a:r>
            <a:r>
              <a:rPr lang="en-US" sz="2800" dirty="0" smtClean="0"/>
              <a:t> y </a:t>
            </a:r>
            <a:r>
              <a:rPr lang="en-US" sz="2800" dirty="0" err="1" smtClean="0"/>
              <a:t>aprendizaje</a:t>
            </a:r>
            <a:r>
              <a:rPr lang="en-US" sz="2800" dirty="0" smtClean="0"/>
              <a:t>. 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2800" dirty="0" err="1" smtClean="0"/>
              <a:t>Esto</a:t>
            </a:r>
            <a:r>
              <a:rPr lang="en-US" sz="2800" dirty="0" smtClean="0"/>
              <a:t> ha </a:t>
            </a:r>
            <a:r>
              <a:rPr lang="en-US" sz="2800" dirty="0" err="1" smtClean="0"/>
              <a:t>llevado</a:t>
            </a:r>
            <a:r>
              <a:rPr lang="en-US" sz="2800" dirty="0" smtClean="0"/>
              <a:t> </a:t>
            </a:r>
            <a:r>
              <a:rPr lang="en-US" sz="2800" dirty="0" smtClean="0"/>
              <a:t>a que </a:t>
            </a:r>
            <a:r>
              <a:rPr lang="en-US" sz="2800" dirty="0" smtClean="0"/>
              <a:t>los </a:t>
            </a:r>
            <a:r>
              <a:rPr lang="en-US" sz="2800" dirty="0" err="1" smtClean="0"/>
              <a:t>docentes</a:t>
            </a:r>
            <a:r>
              <a:rPr lang="en-US" sz="2800" dirty="0" smtClean="0"/>
              <a:t> </a:t>
            </a:r>
            <a:r>
              <a:rPr lang="en-US" sz="2800" dirty="0" err="1" smtClean="0"/>
              <a:t>vean</a:t>
            </a:r>
            <a:r>
              <a:rPr lang="en-US" sz="2800" dirty="0" smtClean="0"/>
              <a:t> la </a:t>
            </a:r>
            <a:r>
              <a:rPr lang="en-US" sz="2800" dirty="0" err="1" smtClean="0"/>
              <a:t>necesidad</a:t>
            </a:r>
            <a:r>
              <a:rPr lang="en-US" sz="2800" dirty="0" smtClean="0"/>
              <a:t> de </a:t>
            </a:r>
            <a:r>
              <a:rPr lang="en-US" sz="2800" dirty="0" err="1" smtClean="0"/>
              <a:t>utilizar</a:t>
            </a:r>
            <a:r>
              <a:rPr lang="en-US" sz="2800" dirty="0" smtClean="0"/>
              <a:t> </a:t>
            </a:r>
            <a:r>
              <a:rPr lang="en-US" sz="2800" dirty="0" err="1" smtClean="0"/>
              <a:t>cada</a:t>
            </a:r>
            <a:r>
              <a:rPr lang="en-US" sz="2800" dirty="0" smtClean="0"/>
              <a:t> </a:t>
            </a:r>
            <a:r>
              <a:rPr lang="en-US" sz="2800" dirty="0" err="1" smtClean="0"/>
              <a:t>vez</a:t>
            </a:r>
            <a:r>
              <a:rPr lang="en-US" sz="2800" dirty="0" smtClean="0"/>
              <a:t> </a:t>
            </a:r>
            <a:r>
              <a:rPr lang="en-US" sz="2800" dirty="0" err="1" smtClean="0"/>
              <a:t>más</a:t>
            </a:r>
            <a:r>
              <a:rPr lang="en-US" sz="2800" dirty="0" smtClean="0"/>
              <a:t> la </a:t>
            </a:r>
            <a:r>
              <a:rPr lang="en-US" sz="2800" dirty="0" err="1" smtClean="0"/>
              <a:t>tecnología</a:t>
            </a:r>
            <a:r>
              <a:rPr lang="en-US" sz="2800" dirty="0" smtClean="0"/>
              <a:t> en la </a:t>
            </a:r>
            <a:r>
              <a:rPr lang="en-US" sz="2800" dirty="0" err="1" smtClean="0"/>
              <a:t>sala</a:t>
            </a:r>
            <a:r>
              <a:rPr lang="en-US" sz="2800" dirty="0" smtClean="0"/>
              <a:t> de </a:t>
            </a:r>
            <a:r>
              <a:rPr lang="en-US" sz="2800" dirty="0" err="1" smtClean="0"/>
              <a:t>clases</a:t>
            </a:r>
            <a:r>
              <a:rPr lang="en-US" sz="2800" dirty="0" smtClean="0"/>
              <a:t>, para </a:t>
            </a:r>
            <a:r>
              <a:rPr lang="en-US" sz="2800" dirty="0" err="1" smtClean="0"/>
              <a:t>atraer</a:t>
            </a:r>
            <a:r>
              <a:rPr lang="en-US" sz="2800" dirty="0" smtClean="0"/>
              <a:t> al </a:t>
            </a:r>
            <a:r>
              <a:rPr lang="en-US" sz="2800" dirty="0" err="1" smtClean="0"/>
              <a:t>alumno</a:t>
            </a:r>
            <a:r>
              <a:rPr lang="en-US" sz="2800" dirty="0" smtClean="0"/>
              <a:t> a </a:t>
            </a:r>
            <a:r>
              <a:rPr lang="en-US" sz="2800" dirty="0" err="1" smtClean="0"/>
              <a:t>sus</a:t>
            </a:r>
            <a:r>
              <a:rPr lang="en-US" sz="2800" dirty="0" smtClean="0"/>
              <a:t> </a:t>
            </a:r>
            <a:r>
              <a:rPr lang="en-US" sz="2800" dirty="0" err="1" smtClean="0"/>
              <a:t>materias</a:t>
            </a:r>
            <a:r>
              <a:rPr lang="en-US" sz="2800" dirty="0" smtClean="0"/>
              <a:t> y </a:t>
            </a:r>
            <a:r>
              <a:rPr lang="en-US" sz="2800" dirty="0" err="1" smtClean="0"/>
              <a:t>contribuir</a:t>
            </a:r>
            <a:r>
              <a:rPr lang="en-US" sz="2800" dirty="0" smtClean="0"/>
              <a:t> a </a:t>
            </a:r>
            <a:r>
              <a:rPr lang="en-US" sz="2800" dirty="0" err="1" smtClean="0"/>
              <a:t>mejorar</a:t>
            </a:r>
            <a:r>
              <a:rPr lang="en-US" sz="2800" dirty="0" smtClean="0"/>
              <a:t> el </a:t>
            </a:r>
            <a:r>
              <a:rPr lang="en-US" sz="2800" dirty="0" err="1" smtClean="0"/>
              <a:t>aprendizaje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876800" y="76200"/>
            <a:ext cx="3959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Introducción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205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077200" cy="4495800"/>
          </a:xfrm>
        </p:spPr>
        <p:txBody>
          <a:bodyPr/>
          <a:lstStyle/>
          <a:p>
            <a:r>
              <a:rPr lang="en-US" sz="2800" dirty="0" smtClean="0"/>
              <a:t>De </a:t>
            </a:r>
            <a:r>
              <a:rPr lang="en-US" sz="2800" dirty="0" err="1" smtClean="0"/>
              <a:t>igual</a:t>
            </a:r>
            <a:r>
              <a:rPr lang="en-US" sz="2800" dirty="0" smtClean="0"/>
              <a:t> </a:t>
            </a:r>
            <a:r>
              <a:rPr lang="en-US" sz="2800" dirty="0" err="1" smtClean="0"/>
              <a:t>manera</a:t>
            </a:r>
            <a:r>
              <a:rPr lang="en-US" sz="2800" dirty="0" smtClean="0"/>
              <a:t>, </a:t>
            </a:r>
            <a:r>
              <a:rPr lang="en-US" sz="2800" dirty="0" smtClean="0"/>
              <a:t>la </a:t>
            </a:r>
            <a:r>
              <a:rPr lang="en-US" sz="2800" dirty="0" err="1" smtClean="0"/>
              <a:t>tecnología</a:t>
            </a:r>
            <a:r>
              <a:rPr lang="en-US" sz="2800" dirty="0" smtClean="0"/>
              <a:t> a </a:t>
            </a:r>
            <a:r>
              <a:rPr lang="en-US" sz="2800" dirty="0" err="1" smtClean="0"/>
              <a:t>alterado</a:t>
            </a:r>
            <a:r>
              <a:rPr lang="en-US" sz="2800" dirty="0" smtClean="0"/>
              <a:t> la </a:t>
            </a:r>
            <a:r>
              <a:rPr lang="en-US" sz="2800" dirty="0" err="1" smtClean="0"/>
              <a:t>menara</a:t>
            </a:r>
            <a:r>
              <a:rPr lang="en-US" sz="2800" dirty="0" smtClean="0"/>
              <a:t> </a:t>
            </a:r>
            <a:r>
              <a:rPr lang="en-US" sz="2800" dirty="0" err="1" smtClean="0"/>
              <a:t>en</a:t>
            </a:r>
            <a:r>
              <a:rPr lang="en-US" sz="2800" dirty="0" smtClean="0"/>
              <a:t> que </a:t>
            </a:r>
            <a:r>
              <a:rPr lang="en-US" sz="2800" dirty="0" err="1" smtClean="0"/>
              <a:t>evaluamos</a:t>
            </a:r>
            <a:r>
              <a:rPr lang="en-US" sz="2800" dirty="0" smtClean="0"/>
              <a:t> la </a:t>
            </a:r>
            <a:r>
              <a:rPr lang="en-US" sz="2800" dirty="0" err="1" smtClean="0"/>
              <a:t>ejecución</a:t>
            </a:r>
            <a:r>
              <a:rPr lang="en-US" sz="2800" dirty="0" smtClean="0"/>
              <a:t> del </a:t>
            </a:r>
            <a:r>
              <a:rPr lang="en-US" sz="2800" dirty="0" err="1" smtClean="0"/>
              <a:t>estudiante</a:t>
            </a:r>
            <a:r>
              <a:rPr lang="en-US" sz="2800" dirty="0" smtClean="0"/>
              <a:t>. 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err="1" smtClean="0"/>
              <a:t>Así</a:t>
            </a:r>
            <a:r>
              <a:rPr lang="en-US" sz="2800" dirty="0" smtClean="0"/>
              <a:t> </a:t>
            </a:r>
            <a:r>
              <a:rPr lang="en-US" sz="2800" dirty="0" err="1" smtClean="0"/>
              <a:t>pues</a:t>
            </a:r>
            <a:r>
              <a:rPr lang="en-US" sz="2800" dirty="0" smtClean="0"/>
              <a:t>, </a:t>
            </a:r>
            <a:r>
              <a:rPr lang="en-US" sz="2800" dirty="0" err="1" smtClean="0"/>
              <a:t>existen</a:t>
            </a:r>
            <a:r>
              <a:rPr lang="en-US" sz="2800" dirty="0" smtClean="0"/>
              <a:t> </a:t>
            </a:r>
            <a:r>
              <a:rPr lang="en-US" sz="2800" dirty="0" err="1" smtClean="0"/>
              <a:t>aplicaciones</a:t>
            </a:r>
            <a:r>
              <a:rPr lang="en-US" sz="2800" dirty="0" smtClean="0"/>
              <a:t>, </a:t>
            </a:r>
            <a:r>
              <a:rPr lang="en-US" sz="2800" dirty="0" err="1" smtClean="0"/>
              <a:t>páginas</a:t>
            </a:r>
            <a:r>
              <a:rPr lang="en-US" sz="2800" dirty="0" smtClean="0"/>
              <a:t> de internet o </a:t>
            </a:r>
            <a:r>
              <a:rPr lang="en-US" sz="2800" dirty="0" err="1" smtClean="0"/>
              <a:t>programas</a:t>
            </a:r>
            <a:r>
              <a:rPr lang="en-US" sz="2800" dirty="0" smtClean="0"/>
              <a:t> que </a:t>
            </a:r>
            <a:r>
              <a:rPr lang="en-US" sz="2800" dirty="0" err="1" smtClean="0"/>
              <a:t>permiten</a:t>
            </a:r>
            <a:r>
              <a:rPr lang="en-US" sz="2800" dirty="0" smtClean="0"/>
              <a:t> </a:t>
            </a:r>
            <a:r>
              <a:rPr lang="en-US" sz="2800" dirty="0" err="1" smtClean="0"/>
              <a:t>modificar</a:t>
            </a:r>
            <a:r>
              <a:rPr lang="en-US" sz="2800" dirty="0" smtClean="0"/>
              <a:t> </a:t>
            </a:r>
            <a:r>
              <a:rPr lang="en-US" sz="2800" dirty="0" err="1" smtClean="0"/>
              <a:t>algunas</a:t>
            </a:r>
            <a:r>
              <a:rPr lang="en-US" sz="2800" dirty="0" smtClean="0"/>
              <a:t> </a:t>
            </a:r>
            <a:r>
              <a:rPr lang="en-US" sz="2800" dirty="0" err="1" smtClean="0"/>
              <a:t>técnicas</a:t>
            </a:r>
            <a:r>
              <a:rPr lang="en-US" sz="2800" dirty="0" smtClean="0"/>
              <a:t> de </a:t>
            </a:r>
            <a:r>
              <a:rPr lang="en-US" sz="2800" dirty="0" smtClean="0"/>
              <a:t>Assessment de </a:t>
            </a:r>
            <a:r>
              <a:rPr lang="en-US" sz="2800" dirty="0" smtClean="0"/>
              <a:t>forma </a:t>
            </a:r>
            <a:r>
              <a:rPr lang="en-US" sz="2800" dirty="0" err="1" smtClean="0"/>
              <a:t>tal</a:t>
            </a:r>
            <a:r>
              <a:rPr lang="en-US" sz="2800" dirty="0" smtClean="0"/>
              <a:t> que </a:t>
            </a:r>
            <a:r>
              <a:rPr lang="en-US" sz="2800" dirty="0" err="1" smtClean="0"/>
              <a:t>los</a:t>
            </a:r>
            <a:r>
              <a:rPr lang="en-US" sz="2800" dirty="0" smtClean="0"/>
              <a:t> </a:t>
            </a:r>
            <a:r>
              <a:rPr lang="en-US" sz="2800" dirty="0" err="1" smtClean="0"/>
              <a:t>estudiantes</a:t>
            </a:r>
            <a:r>
              <a:rPr lang="en-US" sz="2800" dirty="0" smtClean="0"/>
              <a:t>, </a:t>
            </a:r>
            <a:r>
              <a:rPr lang="en-US" sz="2800" dirty="0" smtClean="0"/>
              <a:t>no solo </a:t>
            </a:r>
            <a:r>
              <a:rPr lang="en-US" sz="2800" dirty="0" err="1" smtClean="0"/>
              <a:t>aprendan</a:t>
            </a:r>
            <a:r>
              <a:rPr lang="en-US" sz="2800" dirty="0" smtClean="0"/>
              <a:t>, </a:t>
            </a:r>
            <a:r>
              <a:rPr lang="en-US" sz="2800" dirty="0" err="1" smtClean="0"/>
              <a:t>sino</a:t>
            </a:r>
            <a:r>
              <a:rPr lang="en-US" sz="2800" dirty="0" smtClean="0"/>
              <a:t> que </a:t>
            </a:r>
            <a:r>
              <a:rPr lang="en-US" sz="2800" dirty="0" err="1" smtClean="0"/>
              <a:t>disfruten</a:t>
            </a:r>
            <a:r>
              <a:rPr lang="en-US" sz="2800" dirty="0" smtClean="0"/>
              <a:t> del </a:t>
            </a:r>
            <a:r>
              <a:rPr lang="en-US" sz="2800" dirty="0" err="1" smtClean="0"/>
              <a:t>aprendizaje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552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5029200"/>
          </a:xfrm>
        </p:spPr>
        <p:txBody>
          <a:bodyPr/>
          <a:lstStyle/>
          <a:p>
            <a:r>
              <a:rPr lang="es-ES" dirty="0" smtClean="0"/>
              <a:t>Técnica </a:t>
            </a:r>
            <a:r>
              <a:rPr lang="es-ES" dirty="0"/>
              <a:t>de “Assessment</a:t>
            </a:r>
            <a:r>
              <a:rPr lang="es-ES" dirty="0" smtClean="0"/>
              <a:t>” que </a:t>
            </a:r>
            <a:r>
              <a:rPr lang="es-ES" dirty="0"/>
              <a:t>permite al estudiante recordar los puntos más importantes relacionados a un </a:t>
            </a:r>
            <a:r>
              <a:rPr lang="es-ES" dirty="0" smtClean="0"/>
              <a:t>tema o lección en específico</a:t>
            </a:r>
            <a:r>
              <a:rPr lang="es-ES" dirty="0"/>
              <a:t>. </a:t>
            </a:r>
            <a:endParaRPr lang="es-ES" dirty="0" smtClean="0"/>
          </a:p>
          <a:p>
            <a:r>
              <a:rPr lang="es-ES" dirty="0" smtClean="0"/>
              <a:t>Objetivos:</a:t>
            </a:r>
          </a:p>
          <a:p>
            <a:pPr lvl="1"/>
            <a:r>
              <a:rPr lang="es-ES" dirty="0"/>
              <a:t>c</a:t>
            </a:r>
            <a:r>
              <a:rPr lang="es-ES" dirty="0" smtClean="0"/>
              <a:t>larificar ideas</a:t>
            </a:r>
          </a:p>
          <a:p>
            <a:pPr lvl="1"/>
            <a:r>
              <a:rPr lang="es-ES" dirty="0" smtClean="0"/>
              <a:t>establecer relaciones entre conceptos</a:t>
            </a:r>
          </a:p>
          <a:p>
            <a:pPr lvl="1"/>
            <a:r>
              <a:rPr lang="es-ES" dirty="0"/>
              <a:t>e</a:t>
            </a:r>
            <a:r>
              <a:rPr lang="es-ES" dirty="0" smtClean="0"/>
              <a:t>structurar el pensamiento</a:t>
            </a:r>
          </a:p>
          <a:p>
            <a:pPr lvl="1"/>
            <a:r>
              <a:rPr lang="es-ES" dirty="0"/>
              <a:t>p</a:t>
            </a:r>
            <a:r>
              <a:rPr lang="es-ES" dirty="0" smtClean="0"/>
              <a:t>romover la creatividad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91274" y="152400"/>
            <a:ext cx="44390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Lista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focalizada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208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ponerse</a:t>
            </a:r>
            <a:r>
              <a:rPr lang="en-US" dirty="0" smtClean="0"/>
              <a:t> en </a:t>
            </a:r>
            <a:r>
              <a:rPr lang="en-US" dirty="0" err="1" smtClean="0"/>
              <a:t>práctica</a:t>
            </a:r>
            <a:r>
              <a:rPr lang="en-US" dirty="0" smtClean="0"/>
              <a:t> de forma individual o </a:t>
            </a:r>
            <a:r>
              <a:rPr lang="en-US" dirty="0" err="1" smtClean="0"/>
              <a:t>grupal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/>
              <a:t>Los </a:t>
            </a:r>
            <a:r>
              <a:rPr lang="en-US" dirty="0" err="1" smtClean="0"/>
              <a:t>resultados</a:t>
            </a:r>
            <a:r>
              <a:rPr lang="en-US" dirty="0" smtClean="0"/>
              <a:t>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discutidos</a:t>
            </a:r>
            <a:r>
              <a:rPr lang="en-US" dirty="0" smtClean="0"/>
              <a:t> en </a:t>
            </a:r>
            <a:r>
              <a:rPr lang="en-US" dirty="0" err="1" smtClean="0"/>
              <a:t>clase</a:t>
            </a:r>
            <a:r>
              <a:rPr lang="en-US" dirty="0" smtClean="0"/>
              <a:t> para </a:t>
            </a:r>
            <a:r>
              <a:rPr lang="en-US" dirty="0" err="1" smtClean="0"/>
              <a:t>comparar</a:t>
            </a:r>
            <a:r>
              <a:rPr lang="en-US" dirty="0" smtClean="0"/>
              <a:t> </a:t>
            </a:r>
            <a:r>
              <a:rPr lang="en-US" dirty="0" err="1" smtClean="0"/>
              <a:t>respuestas</a:t>
            </a:r>
            <a:r>
              <a:rPr lang="en-US" dirty="0" smtClean="0"/>
              <a:t> e </a:t>
            </a:r>
            <a:r>
              <a:rPr lang="en-US" dirty="0" err="1" smtClean="0"/>
              <a:t>intercambiar</a:t>
            </a:r>
            <a:r>
              <a:rPr lang="en-US" dirty="0" smtClean="0"/>
              <a:t> ideas y </a:t>
            </a:r>
            <a:r>
              <a:rPr lang="en-US" dirty="0" err="1" smtClean="0"/>
              <a:t>opiniones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/>
              <a:t>Se </a:t>
            </a:r>
            <a:r>
              <a:rPr lang="en-US" dirty="0" err="1" smtClean="0"/>
              <a:t>sugiere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el </a:t>
            </a:r>
            <a:r>
              <a:rPr lang="en-US" dirty="0" err="1" smtClean="0"/>
              <a:t>estudiante</a:t>
            </a:r>
            <a:r>
              <a:rPr lang="en-US" dirty="0" smtClean="0"/>
              <a:t> </a:t>
            </a:r>
            <a:r>
              <a:rPr lang="en-US" dirty="0" err="1" smtClean="0"/>
              <a:t>defina</a:t>
            </a:r>
            <a:r>
              <a:rPr lang="en-US" dirty="0" smtClean="0"/>
              <a:t> los </a:t>
            </a:r>
            <a:r>
              <a:rPr lang="en-US" dirty="0" err="1" smtClean="0"/>
              <a:t>conceptos</a:t>
            </a:r>
            <a:r>
              <a:rPr lang="en-US" dirty="0" smtClean="0"/>
              <a:t> </a:t>
            </a:r>
            <a:r>
              <a:rPr lang="en-US" dirty="0" err="1" smtClean="0"/>
              <a:t>utilizados</a:t>
            </a:r>
            <a:r>
              <a:rPr lang="en-US" dirty="0" smtClean="0"/>
              <a:t> o </a:t>
            </a:r>
            <a:r>
              <a:rPr lang="en-US" dirty="0" err="1" smtClean="0"/>
              <a:t>abunde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ellos</a:t>
            </a:r>
            <a:r>
              <a:rPr lang="en-US" dirty="0" smtClean="0"/>
              <a:t> al </a:t>
            </a:r>
            <a:r>
              <a:rPr lang="en-US" dirty="0" err="1" smtClean="0"/>
              <a:t>discutirlos</a:t>
            </a:r>
            <a:r>
              <a:rPr lang="en-US" dirty="0" smtClean="0"/>
              <a:t> en </a:t>
            </a:r>
            <a:r>
              <a:rPr lang="en-US" dirty="0" err="1" smtClean="0"/>
              <a:t>clase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021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 smtClean="0">
                <a:solidFill>
                  <a:srgbClr val="C00000"/>
                </a:solidFill>
              </a:rPr>
              <a:t>Ejemplo</a:t>
            </a:r>
            <a:r>
              <a:rPr lang="en-US" cap="none" dirty="0" smtClean="0">
                <a:solidFill>
                  <a:srgbClr val="C00000"/>
                </a:solidFill>
              </a:rPr>
              <a:t> </a:t>
            </a:r>
            <a:r>
              <a:rPr lang="en-US" cap="none" dirty="0" err="1" smtClean="0">
                <a:solidFill>
                  <a:srgbClr val="C00000"/>
                </a:solidFill>
              </a:rPr>
              <a:t>tradicional</a:t>
            </a:r>
            <a:endParaRPr lang="en-US" cap="none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err="1" smtClean="0"/>
              <a:t>Lista</a:t>
            </a:r>
            <a:r>
              <a:rPr lang="en-US" sz="2800" dirty="0" smtClean="0"/>
              <a:t> </a:t>
            </a:r>
            <a:r>
              <a:rPr lang="en-US" sz="2800" dirty="0" err="1" smtClean="0"/>
              <a:t>focalizada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021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228600" y="1524000"/>
            <a:ext cx="8610600" cy="5181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077200" cy="2362200"/>
          </a:xfrm>
        </p:spPr>
        <p:txBody>
          <a:bodyPr/>
          <a:lstStyle/>
          <a:p>
            <a:pPr marL="0" indent="0" algn="ctr">
              <a:buNone/>
            </a:pPr>
            <a:r>
              <a:rPr lang="es-PR" b="1" dirty="0"/>
              <a:t>Lista </a:t>
            </a:r>
            <a:r>
              <a:rPr lang="es-PR" b="1" dirty="0" smtClean="0"/>
              <a:t>Focalizada</a:t>
            </a:r>
          </a:p>
          <a:p>
            <a:pPr marL="0" indent="0" algn="ctr">
              <a:buNone/>
            </a:pPr>
            <a:endParaRPr lang="en-US" sz="900" dirty="0"/>
          </a:p>
          <a:p>
            <a:pPr marL="0" indent="0">
              <a:buNone/>
            </a:pPr>
            <a:r>
              <a:rPr lang="es-PR" sz="2400" b="1" dirty="0" smtClean="0"/>
              <a:t>Instrucciones:</a:t>
            </a:r>
            <a:r>
              <a:rPr lang="en-US" sz="2400" dirty="0"/>
              <a:t> </a:t>
            </a:r>
            <a:r>
              <a:rPr lang="es-PR" sz="2400" dirty="0" smtClean="0"/>
              <a:t>Escribe </a:t>
            </a:r>
            <a:r>
              <a:rPr lang="es-PR" sz="2400" dirty="0"/>
              <a:t>10 términos que recuerdes relacionados al siguiente tema.</a:t>
            </a:r>
            <a:endParaRPr lang="en-US" sz="24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s-PR" sz="2400" b="1" dirty="0"/>
              <a:t>TEMA:</a:t>
            </a:r>
            <a:r>
              <a:rPr lang="es-PR" sz="2400" dirty="0"/>
              <a:t> </a:t>
            </a:r>
            <a:r>
              <a:rPr lang="es-PR" sz="2400" dirty="0" smtClean="0"/>
              <a:t>_________________________________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4230975"/>
            <a:ext cx="3570208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_______________________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dirty="0"/>
              <a:t>_______________________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dirty="0"/>
              <a:t>_______________________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dirty="0"/>
              <a:t>_______________________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dirty="0" smtClean="0"/>
              <a:t>_______________________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4230975"/>
            <a:ext cx="3570208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6"/>
            </a:pPr>
            <a:r>
              <a:rPr lang="en-US" dirty="0" smtClean="0"/>
              <a:t>_______________________</a:t>
            </a:r>
          </a:p>
          <a:p>
            <a:pPr marL="342900" indent="-342900">
              <a:lnSpc>
                <a:spcPct val="150000"/>
              </a:lnSpc>
              <a:buFontTx/>
              <a:buAutoNum type="arabicPeriod" startAt="6"/>
            </a:pPr>
            <a:r>
              <a:rPr lang="en-US" dirty="0"/>
              <a:t>_______________________</a:t>
            </a:r>
          </a:p>
          <a:p>
            <a:pPr marL="342900" indent="-342900">
              <a:lnSpc>
                <a:spcPct val="150000"/>
              </a:lnSpc>
              <a:buFontTx/>
              <a:buAutoNum type="arabicPeriod" startAt="6"/>
            </a:pPr>
            <a:r>
              <a:rPr lang="en-US" dirty="0"/>
              <a:t>_______________________</a:t>
            </a:r>
          </a:p>
          <a:p>
            <a:pPr marL="342900" indent="-342900">
              <a:lnSpc>
                <a:spcPct val="150000"/>
              </a:lnSpc>
              <a:buFontTx/>
              <a:buAutoNum type="arabicPeriod" startAt="6"/>
            </a:pPr>
            <a:r>
              <a:rPr lang="en-US" dirty="0"/>
              <a:t>_______________________</a:t>
            </a:r>
          </a:p>
          <a:p>
            <a:pPr marL="342900" indent="-342900">
              <a:lnSpc>
                <a:spcPct val="150000"/>
              </a:lnSpc>
              <a:buFontTx/>
              <a:buAutoNum type="arabicPeriod" startAt="6"/>
            </a:pPr>
            <a:r>
              <a:rPr lang="en-US" dirty="0" smtClean="0"/>
              <a:t>_______________________</a:t>
            </a:r>
            <a:endParaRPr lang="en-US" dirty="0"/>
          </a:p>
        </p:txBody>
      </p:sp>
      <p:sp>
        <p:nvSpPr>
          <p:cNvPr id="7" name="Action Button: Document 6">
            <a:hlinkClick r:id="rId2" action="ppaction://hlinkfile" highlightClick="1"/>
          </p:cNvPr>
          <p:cNvSpPr/>
          <p:nvPr/>
        </p:nvSpPr>
        <p:spPr bwMode="auto">
          <a:xfrm>
            <a:off x="7649146" y="206738"/>
            <a:ext cx="890016" cy="801975"/>
          </a:xfrm>
          <a:prstGeom prst="actionButtonDocument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LF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00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 smtClean="0">
                <a:solidFill>
                  <a:srgbClr val="C00000"/>
                </a:solidFill>
              </a:rPr>
              <a:t>Ejemplo</a:t>
            </a:r>
            <a:r>
              <a:rPr lang="en-US" cap="none" dirty="0" smtClean="0">
                <a:solidFill>
                  <a:srgbClr val="C00000"/>
                </a:solidFill>
              </a:rPr>
              <a:t> con </a:t>
            </a:r>
            <a:r>
              <a:rPr lang="en-US" cap="none" dirty="0" err="1">
                <a:solidFill>
                  <a:srgbClr val="C00000"/>
                </a:solidFill>
              </a:rPr>
              <a:t>T</a:t>
            </a:r>
            <a:r>
              <a:rPr lang="en-US" cap="none" dirty="0" err="1" smtClean="0">
                <a:solidFill>
                  <a:srgbClr val="C00000"/>
                </a:solidFill>
              </a:rPr>
              <a:t>ecnología</a:t>
            </a:r>
            <a:endParaRPr lang="en-US" cap="none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err="1" smtClean="0"/>
              <a:t>Nubes</a:t>
            </a:r>
            <a:r>
              <a:rPr lang="en-US" sz="2800" dirty="0" smtClean="0"/>
              <a:t> de </a:t>
            </a:r>
            <a:r>
              <a:rPr lang="en-US" sz="2800" dirty="0" err="1" smtClean="0"/>
              <a:t>palabras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229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owerpoint-template-24">
  <a:themeElements>
    <a:clrScheme name="1_powerpoint-template-24 5">
      <a:dk1>
        <a:srgbClr val="4D4D4D"/>
      </a:dk1>
      <a:lt1>
        <a:srgbClr val="FFFFFF"/>
      </a:lt1>
      <a:dk2>
        <a:srgbClr val="4D4D4D"/>
      </a:dk2>
      <a:lt2>
        <a:srgbClr val="E84A25"/>
      </a:lt2>
      <a:accent1>
        <a:srgbClr val="ED6A24"/>
      </a:accent1>
      <a:accent2>
        <a:srgbClr val="F99E1C"/>
      </a:accent2>
      <a:accent3>
        <a:srgbClr val="FFFFFF"/>
      </a:accent3>
      <a:accent4>
        <a:srgbClr val="404040"/>
      </a:accent4>
      <a:accent5>
        <a:srgbClr val="F4B9AC"/>
      </a:accent5>
      <a:accent6>
        <a:srgbClr val="E28F18"/>
      </a:accent6>
      <a:hlink>
        <a:srgbClr val="F1B545"/>
      </a:hlink>
      <a:folHlink>
        <a:srgbClr val="DDDDDD"/>
      </a:folHlink>
    </a:clrScheme>
    <a:fontScheme name="1_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1ppt_89">
  <a:themeElements>
    <a:clrScheme name="51ppt_89 9">
      <a:dk1>
        <a:srgbClr val="4D4D4D"/>
      </a:dk1>
      <a:lt1>
        <a:srgbClr val="FFFFFF"/>
      </a:lt1>
      <a:dk2>
        <a:srgbClr val="4D4D4D"/>
      </a:dk2>
      <a:lt2>
        <a:srgbClr val="9A5E40"/>
      </a:lt2>
      <a:accent1>
        <a:srgbClr val="AE7750"/>
      </a:accent1>
      <a:accent2>
        <a:srgbClr val="C08D60"/>
      </a:accent2>
      <a:accent3>
        <a:srgbClr val="FFFFFF"/>
      </a:accent3>
      <a:accent4>
        <a:srgbClr val="404040"/>
      </a:accent4>
      <a:accent5>
        <a:srgbClr val="D3BDB3"/>
      </a:accent5>
      <a:accent6>
        <a:srgbClr val="AE7F56"/>
      </a:accent6>
      <a:hlink>
        <a:srgbClr val="CCA471"/>
      </a:hlink>
      <a:folHlink>
        <a:srgbClr val="DDDDDD"/>
      </a:folHlink>
    </a:clrScheme>
    <a:fontScheme name="51ppt_89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51ppt_89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1ppt_89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1ppt_89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1ppt_89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1ppt_89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1ppt_89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1ppt_89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1ppt_89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1ppt_89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1ppt_89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766</TotalTime>
  <Words>584</Words>
  <Application>Microsoft Office PowerPoint</Application>
  <PresentationFormat>On-screen Show (4:3)</PresentationFormat>
  <Paragraphs>92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宋体</vt:lpstr>
      <vt:lpstr>Arial</vt:lpstr>
      <vt:lpstr>Calibri</vt:lpstr>
      <vt:lpstr>Cooper Black</vt:lpstr>
      <vt:lpstr>Copperplate Gothic Bold</vt:lpstr>
      <vt:lpstr>Microsoft Sans Serif</vt:lpstr>
      <vt:lpstr>Pristina</vt:lpstr>
      <vt:lpstr>Rockwell</vt:lpstr>
      <vt:lpstr>1_powerpoint-template-24</vt:lpstr>
      <vt:lpstr>51ppt_89</vt:lpstr>
      <vt:lpstr>1_默认设计模板_2</vt:lpstr>
      <vt:lpstr>Universidad Metropolitana Centro Universitario de Aguadilla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Ejemplo tradicional</vt:lpstr>
      <vt:lpstr>PowerPoint Presentation</vt:lpstr>
      <vt:lpstr>Ejemplo con Tecnología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and Student Assessment</dc:title>
  <dc:creator>Marco</dc:creator>
  <cp:lastModifiedBy>Elsie J Soriano Ruiz</cp:lastModifiedBy>
  <cp:revision>58</cp:revision>
  <dcterms:created xsi:type="dcterms:W3CDTF">2015-10-09T13:26:08Z</dcterms:created>
  <dcterms:modified xsi:type="dcterms:W3CDTF">2017-02-14T21:14:41Z</dcterms:modified>
</cp:coreProperties>
</file>